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🏨 Hotel Saudi ERP v5.0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94A3B8"/>
                </a:solidFill>
              </a:defRPr>
            </a:pPr>
            <a:r>
              <a:t>Sistem Manajemen Travel Umroh &amp; Haji Berbasis WordPress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6366F1"/>
                </a:solidFill>
              </a:defRPr>
            </a:pPr>
            <a:r>
              <a:t>Allotment • Manifest • Rooming • Keuangan • QR Check-in • Portal Jamaah • Portal Agen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94A3B8"/>
                </a:solidFill>
              </a:defRPr>
            </a:pPr>
            <a:r>
              <a:t>Juni 2026  |  OWL AI Agent  |  hotelsaudi.my.id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1 / 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💰 Laporan Keuangan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43A047"/>
                </a:solidFill>
              </a:defRPr>
            </a:pPr>
            <a:r>
              <a:t>📈 Pemasukan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• Paket Umroh (DP/Cicilan/Lunas)</a:t>
            </a:r>
            <a:br/>
            <a:r>
              <a:t>• Komisi Agen</a:t>
            </a:r>
            <a:br/>
            <a:r>
              <a:t>• Lainnya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2004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53935"/>
                </a:solidFill>
              </a:defRPr>
            </a:pPr>
            <a:r>
              <a:t>📉 Pengeluaran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657600"/>
            <a:ext cx="4572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• Hotel (Booking)</a:t>
            </a:r>
            <a:br/>
            <a:r>
              <a:t>• Tiket Pesawat</a:t>
            </a:r>
            <a:br/>
            <a:r>
              <a:t>• Visa</a:t>
            </a:r>
            <a:br/>
            <a:r>
              <a:t>• Transport</a:t>
            </a:r>
            <a:br/>
            <a:r>
              <a:t>• Makan &amp; Kesehatan</a:t>
            </a:r>
            <a:br/>
            <a:r>
              <a:t>• Ziarah &amp; Operasional</a:t>
            </a:r>
            <a:br/>
            <a:r>
              <a:t>• Komisi Agen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0" y="137160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50876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43A047"/>
                </a:solidFill>
              </a:defRPr>
            </a:pPr>
            <a:r>
              <a:t>SAR 23.400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Total Pemasukan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0" y="137160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0" y="150876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E53935"/>
                </a:solidFill>
              </a:defRPr>
            </a:pPr>
            <a:r>
              <a:t>SAR 31.580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0" y="21031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Total Pengeluaran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0" y="320040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33756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59E0B"/>
                </a:solidFill>
              </a:defRPr>
            </a:pPr>
            <a:r>
              <a:t>SAR -8.180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9319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Saldo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144000" y="320040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0" y="333756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6366F1"/>
                </a:solidFill>
              </a:defRPr>
            </a:pPr>
            <a:r>
              <a:t>22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0" y="39319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Total Transaksi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10 / 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🤝 Portal Agen/Reseller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6366F1"/>
                </a:solidFill>
              </a:defRPr>
            </a:pPr>
            <a:r>
              <a:t>Fitur Agen: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45720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• Login via portal khusus</a:t>
            </a:r>
            <a:br/>
            <a:r>
              <a:t>• Tambah jamaah baru</a:t>
            </a:r>
            <a:br/>
            <a:r>
              <a:t>• Lihat daftar jamaah sendiri</a:t>
            </a:r>
            <a:br/>
            <a:r>
              <a:t>• Statistik: total jamaah, pendapatan</a:t>
            </a:r>
            <a:br/>
            <a:r>
              <a:t>• Perhitungan komisi otomatis</a:t>
            </a:r>
            <a:br/>
            <a:r>
              <a:t>• Self-service 24/7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1148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59E0B"/>
                </a:solidFill>
              </a:defRPr>
            </a:pPr>
            <a:r>
              <a:t>Tipe Agen: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5720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E0E7FF"/>
                </a:solidFill>
              </a:defRPr>
            </a:pPr>
            <a:r>
              <a:t>Agen (10-12%)  •  Reseller (7-8%)  •  Distributor (15%)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1887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8B5CF6"/>
                </a:solidFill>
              </a:defRPr>
            </a:pPr>
            <a:r>
              <a:t>Alur Agen: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737360"/>
            <a:ext cx="4572000" cy="548640"/>
          </a:xfrm>
          <a:prstGeom prst="roundRect">
            <a:avLst/>
          </a:prstGeom>
          <a:solidFill>
            <a:srgbClr val="1A1A4E"/>
          </a:solidFill>
          <a:ln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8288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E0E7FF"/>
                </a:solidFill>
              </a:defRPr>
            </a:pPr>
            <a:r>
              <a:t>• Admin buat akun agen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2560320"/>
            <a:ext cx="4572000" cy="548640"/>
          </a:xfrm>
          <a:prstGeom prst="roundRect">
            <a:avLst/>
          </a:prstGeom>
          <a:solidFill>
            <a:srgbClr val="1A1A4E"/>
          </a:solidFill>
          <a:ln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0" y="26517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E0E7FF"/>
                </a:solidFill>
              </a:defRPr>
            </a:pPr>
            <a:r>
              <a:t>→ Agen login portal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0" y="3383280"/>
            <a:ext cx="4572000" cy="548640"/>
          </a:xfrm>
          <a:prstGeom prst="roundRect">
            <a:avLst/>
          </a:prstGeom>
          <a:solidFill>
            <a:srgbClr val="1A1A4E"/>
          </a:solidFill>
          <a:ln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83680" y="347472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E0E7FF"/>
                </a:solidFill>
              </a:defRPr>
            </a:pPr>
            <a:r>
              <a:t>→ Agen tambah jamaah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0" y="4206240"/>
            <a:ext cx="4572000" cy="548640"/>
          </a:xfrm>
          <a:prstGeom prst="roundRect">
            <a:avLst/>
          </a:prstGeom>
          <a:solidFill>
            <a:srgbClr val="1A1A4E"/>
          </a:solidFill>
          <a:ln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0" y="429768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E0E7FF"/>
                </a:solidFill>
              </a:defRPr>
            </a:pPr>
            <a:r>
              <a:t>→ Admin review &amp; assign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0" y="5029200"/>
            <a:ext cx="4572000" cy="548640"/>
          </a:xfrm>
          <a:prstGeom prst="roundRect">
            <a:avLst/>
          </a:prstGeom>
          <a:solidFill>
            <a:srgbClr val="1A1A4E"/>
          </a:solidFill>
          <a:ln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0" y="512064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E0E7FF"/>
                </a:solidFill>
              </a:defRPr>
            </a:pPr>
            <a:r>
              <a:t>→ Agen lihat statistik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11 / 16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🛠️ Teknologi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371600"/>
            <a:ext cx="3474720" cy="182880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50876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0116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WordPress 7.0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46888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CMS utama + REST API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97680" y="1371600"/>
            <a:ext cx="3474720" cy="182880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80560" y="150876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0" y="20116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PHP 8.3 + MySQL 8.0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80560" y="246888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Backend &amp; database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38160" y="1371600"/>
            <a:ext cx="3474720" cy="182880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321040" y="150876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21040" y="20116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Nginx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21040" y="246888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Web server high-performance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3657600"/>
            <a:ext cx="3474720" cy="182880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379476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📊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42976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ACF Pro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75488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Custom fields &amp; forms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297680" y="3657600"/>
            <a:ext cx="3474720" cy="182880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480560" y="379476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📄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80560" y="42976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TCPDF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80560" y="475488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PDF invoice generator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138160" y="3657600"/>
            <a:ext cx="3474720" cy="182880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321040" y="379476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🔍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21040" y="42976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Tesseract OCR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21040" y="4754880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Passport scanner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12 / 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📸 Tampilan Dashboard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371600"/>
            <a:ext cx="5029200" cy="4572000"/>
          </a:xfrm>
          <a:prstGeom prst="roundRect">
            <a:avLst/>
          </a:prstGeom>
          <a:solidFill>
            <a:srgbClr val="1A237E"/>
          </a:solidFill>
          <a:ln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55448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</a:defRPr>
            </a:pPr>
            <a:r>
              <a:t>📊 Ringkasan Dashboard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28600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42316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0175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Jamaah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0" y="228600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242316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30175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Hotel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840480" y="228600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840480" y="242316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30175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Paket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943600" y="1371600"/>
            <a:ext cx="5029200" cy="4572000"/>
          </a:xfrm>
          <a:prstGeom prst="roundRect">
            <a:avLst/>
          </a:prstGeom>
          <a:solidFill>
            <a:srgbClr val="111133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55448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6366F1"/>
                </a:solidFill>
              </a:defRPr>
            </a:pPr>
            <a:r>
              <a:t>🏨 Menu Sidebar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2103120"/>
            <a:ext cx="41148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📊 Ringkasan</a:t>
            </a:r>
            <a:br/>
            <a:r>
              <a:t>🏩 Allotment  👥 Manifest  🛏️ Rooming</a:t>
            </a:r>
            <a:br/>
            <a:r>
              <a:t>💵 Pembayaran  📱 WhatsApp  👨‍👩‍👧‍👦 Kloter</a:t>
            </a:r>
            <a:br/>
            <a:r>
              <a:t>📄 Dokumen  📈 Laporan  🧾 Invoice</a:t>
            </a:r>
            <a:br/>
            <a:r>
              <a:t>✈️ Paket Umroh  🚌 Transport  ❤️ Kesehatan</a:t>
            </a:r>
            <a:br/>
            <a:r>
              <a:t>💰 Keuangan  👥 Agen  🎫 QR Check-in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13 / 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🚀 Deployment ke VPS Baru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6366F1"/>
                </a:solidFill>
              </a:defRPr>
            </a:pPr>
            <a:r>
              <a:t>Quick Deploy — 5 Langkah:</a:t>
            </a:r>
          </a:p>
        </p:txBody>
      </p:sp>
      <p:sp>
        <p:nvSpPr>
          <p:cNvPr id="4" name="Oval 3"/>
          <p:cNvSpPr/>
          <p:nvPr/>
        </p:nvSpPr>
        <p:spPr>
          <a:xfrm>
            <a:off x="914400" y="1828800"/>
            <a:ext cx="548640" cy="548640"/>
          </a:xfrm>
          <a:prstGeom prst="ellipse">
            <a:avLst/>
          </a:prstGeom>
          <a:solidFill>
            <a:srgbClr val="6366F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05840" y="192024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18288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Download &amp; edit deploy.sh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219456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Ubah DOMAIN, DB_PASS, WP_ADMIN_PASS</a:t>
            </a:r>
          </a:p>
        </p:txBody>
      </p:sp>
      <p:sp>
        <p:nvSpPr>
          <p:cNvPr id="8" name="Oval 7"/>
          <p:cNvSpPr/>
          <p:nvPr/>
        </p:nvSpPr>
        <p:spPr>
          <a:xfrm>
            <a:off x="914400" y="2743200"/>
            <a:ext cx="548640" cy="548640"/>
          </a:xfrm>
          <a:prstGeom prst="ellipse">
            <a:avLst/>
          </a:prstGeom>
          <a:solidFill>
            <a:srgbClr val="8B5CF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05840" y="283464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27432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8B5CF6"/>
                </a:solidFill>
              </a:defRPr>
            </a:pPr>
            <a:r>
              <a:t>Jalankan: sudo bash deploy.sh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310896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Otomatis install LEMP + WordPress + plugins</a:t>
            </a:r>
          </a:p>
        </p:txBody>
      </p:sp>
      <p:sp>
        <p:nvSpPr>
          <p:cNvPr id="12" name="Oval 11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59E0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05840" y="3749039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36576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59E0B"/>
                </a:solidFill>
              </a:defRPr>
            </a:pPr>
            <a:r>
              <a:t>Copy plugin dashboard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402336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scp hotelsaudi-dashboard.php ke /wp-content/plugins/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4572000"/>
            <a:ext cx="548640" cy="548640"/>
          </a:xfrm>
          <a:prstGeom prst="ellipse">
            <a:avLst/>
          </a:prstGeom>
          <a:solidFill>
            <a:srgbClr val="43A04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05840" y="466344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45720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43A047"/>
                </a:solidFill>
              </a:defRPr>
            </a:pPr>
            <a:r>
              <a:t>Activate + create pages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493776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wp plugin activate + buat 7 public pages</a:t>
            </a:r>
          </a:p>
        </p:txBody>
      </p:sp>
      <p:sp>
        <p:nvSpPr>
          <p:cNvPr id="20" name="Oval 19"/>
          <p:cNvSpPr/>
          <p:nvPr/>
        </p:nvSpPr>
        <p:spPr>
          <a:xfrm>
            <a:off x="914400" y="5486400"/>
            <a:ext cx="548640" cy="548640"/>
          </a:xfrm>
          <a:prstGeom prst="ellipse">
            <a:avLst/>
          </a:prstGeom>
          <a:solidFill>
            <a:srgbClr val="00B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05840" y="5577840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28800" y="54864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BFFF"/>
                </a:solidFill>
              </a:defRPr>
            </a:pPr>
            <a:r>
              <a:t>SSL + selesai!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28800" y="585216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certbot --nginx -d domain.com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14 / 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💡 Manfaat untuk Agen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43A047"/>
                </a:solidFill>
              </a:defRPr>
            </a:pPr>
            <a:r>
              <a:t>✅ Keuntungan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73736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• Efisiensi 10x lipat — tidak perlu Excel lagi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• Data real-time — akses dari mana saja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834639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• Self-service — agen bisa input sendiri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383279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• Otomatis — rooming, kurs, komisi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93192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• Profesional — portal jamaah branded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48056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• Scalable — support unlimited jamaah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0" y="118872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6366F1"/>
                </a:solidFill>
              </a:defRPr>
            </a:pPr>
            <a:r>
              <a:t>📊 ROI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173736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Waktu registrasi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0" y="173736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59E0B"/>
                </a:solidFill>
              </a:defRPr>
            </a:pPr>
            <a:r>
              <a:t>↓ 80%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0" y="228600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Error data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0" y="22860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59E0B"/>
                </a:solidFill>
              </a:defRPr>
            </a:pPr>
            <a:r>
              <a:t>↓ 95%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0" y="2834639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Komunikasi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0" y="2834639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59E0B"/>
                </a:solidFill>
              </a:defRPr>
            </a:pPr>
            <a:r>
              <a:t>↑ 3x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0" y="3383279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Laporan keuangan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0" y="3383279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59E0B"/>
                </a:solidFill>
              </a:defRPr>
            </a:pPr>
            <a:r>
              <a:t>Real-time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0" y="39319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Kepuasan jamaah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0" y="393192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59E0B"/>
                </a:solidFill>
              </a:defRPr>
            </a:pPr>
            <a:r>
              <a:t>↑ Signifikan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15 / 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0">
                <a:solidFill>
                  <a:srgbClr val="FFFFFF"/>
                </a:solidFill>
              </a:defRPr>
            </a:pPr>
            <a:r>
              <a:t>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Hotel Saudi ERP v5.0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2004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94A3B8"/>
                </a:solidFill>
              </a:defRPr>
            </a:pPr>
            <a:r>
              <a:t>Sistem Manajemen Travel Umroh &amp; Haji</a:t>
            </a:r>
            <a:br/>
            <a:r>
              <a:t>All-in-One WordPress Solution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114800" y="4114800"/>
            <a:ext cx="3657600" cy="731520"/>
          </a:xfrm>
          <a:prstGeom prst="roundRect">
            <a:avLst/>
          </a:prstGeom>
          <a:solidFill>
            <a:srgbClr val="6366F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0" y="4206240"/>
            <a:ext cx="3657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🚀 Siap Digunakan!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3035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94A3B8"/>
                </a:solidFill>
              </a:defRPr>
            </a:pPr>
            <a:r>
              <a:t>📖 Dokumentasi: hotelsaudi-erp-documentation.pdf</a:t>
            </a:r>
            <a:br/>
            <a:r>
              <a:t>📊 Workflow: hotelsaudi-erp-workflow.pdf</a:t>
            </a:r>
            <a:br/>
            <a:r>
              <a:t>🚀 Deploy script: deploy.sh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Juni 2026  |  OWL AI Agent  |  hotelsaudi.my.id  |  16 / 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😫 Masalah Umum Travel Umroh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0E7FF"/>
                </a:solidFill>
              </a:defRPr>
            </a:pPr>
            <a:r>
              <a:t>📊 Data jamaah tercecer di banyak file Excel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0E7FF"/>
                </a:solidFill>
              </a:defRPr>
            </a:pPr>
            <a:r>
              <a:t>💳 Sulit tracking pembayaran (DP, cicilan, lunas)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65176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0E7FF"/>
                </a:solidFill>
              </a:defRPr>
            </a:pPr>
            <a:r>
              <a:t>🛏️ Rooming manual &amp; sering salah menempatkan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291839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0E7FF"/>
                </a:solidFill>
              </a:defRPr>
            </a:pPr>
            <a:r>
              <a:t>📄 Dokumen visa/tiket tidak terpantau expired date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9319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0E7FF"/>
                </a:solidFill>
              </a:defRPr>
            </a:pPr>
            <a:r>
              <a:t>📱 Komunikasi dengan jamaah lambat &amp; tidak terstruktur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5720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0E7FF"/>
                </a:solidFill>
              </a:defRPr>
            </a:pPr>
            <a:r>
              <a:t>💰 Laporan keuangan tidak real-time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212079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0E7FF"/>
                </a:solidFill>
              </a:defRPr>
            </a:pPr>
            <a:r>
              <a:t>🤝 Agen tidak bisa self-service input jamaah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0" y="2286000"/>
            <a:ext cx="4572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000" b="0">
                <a:solidFill>
                  <a:srgbClr val="FFFFFF"/>
                </a:solidFill>
              </a:defRPr>
            </a:pPr>
            <a:r>
              <a:t>📊❌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3657600"/>
            <a:ext cx="4572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</a:defRPr>
            </a:pPr>
            <a:r>
              <a:t>Data tidak terpusat</a:t>
            </a:r>
            <a:br/>
            <a:r>
              <a:t>Proses manual &amp; error-prone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2 / 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✨ Solusi: Hotel Saudi ERP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>
                <a:solidFill>
                  <a:srgbClr val="FFFFFF"/>
                </a:solidFill>
              </a:defRPr>
            </a:pPr>
            <a:r>
              <a:t>🏨➡️💻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011680"/>
            <a:ext cx="3200400" cy="274320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14884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2834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📋 All-in-One Dashboard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108960"/>
            <a:ext cx="283464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Semua data terpusat</a:t>
            </a:r>
            <a:br/>
            <a:r>
              <a:t>di satu dashboard</a:t>
            </a:r>
            <a:br/>
            <a:r>
              <a:t>WordPress yang mudah</a:t>
            </a:r>
            <a:br/>
            <a:r>
              <a:t>digunakan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80560" y="2011680"/>
            <a:ext cx="3200400" cy="164592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0" y="214884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🤖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0" y="2651760"/>
            <a:ext cx="2834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🤖 Otomatis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0" y="3108960"/>
            <a:ext cx="2834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Auto-assign kamar,</a:t>
            </a:r>
            <a:br/>
            <a:r>
              <a:t>OCR paspor, kurs</a:t>
            </a:r>
            <a:br/>
            <a:r>
              <a:t>otomatis, komisi</a:t>
            </a:r>
            <a:br/>
            <a:r>
              <a:t>perhitungan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0" y="2011680"/>
            <a:ext cx="3200400" cy="164592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412480" y="214884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📱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0" y="2651760"/>
            <a:ext cx="2834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📱 Multi-Portal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0" y="3108960"/>
            <a:ext cx="2834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Portal jamaah,</a:t>
            </a:r>
            <a:br/>
            <a:r>
              <a:t>agen/reseller, &amp;</a:t>
            </a:r>
            <a:br/>
            <a:r>
              <a:t>QR check-in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3 / 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📊 Statistik Sistem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64592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78308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6366F1"/>
                </a:solidFill>
              </a:defRPr>
            </a:pPr>
            <a:r>
              <a:t>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37744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Menu Admin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474720" y="164592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474720" y="178308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8B5CF6"/>
                </a:solidFill>
              </a:defRPr>
            </a:pPr>
            <a:r>
              <a:t>10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4720" y="237744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Custom Post Types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64592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217920" y="178308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59E0B"/>
                </a:solidFill>
              </a:defRPr>
            </a:pPr>
            <a: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17920" y="237744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Public Pages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961120" y="164592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961120" y="178308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43A047"/>
                </a:solidFill>
              </a:defRPr>
            </a:pPr>
            <a:r>
              <a:t>3500+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61120" y="237744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Lines of Code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365760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9476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6366F1"/>
                </a:solidFill>
              </a:defRPr>
            </a:pPr>
            <a:r>
              <a:t>100+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3891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ACF Fields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474720" y="365760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474720" y="379476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8B5CF6"/>
                </a:solidFill>
              </a:defRPr>
            </a:pPr>
            <a: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74720" y="43891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User Roles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217920" y="365760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217920" y="379476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59E0B"/>
                </a:solidFill>
              </a:defRPr>
            </a:pPr>
            <a:r>
              <a:t>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17920" y="43891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Shortcodes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961120" y="3657600"/>
            <a:ext cx="2286000" cy="1371600"/>
          </a:xfrm>
          <a:prstGeom prst="roundRect">
            <a:avLst/>
          </a:prstGeom>
          <a:solidFill>
            <a:srgbClr val="1A1A4E"/>
          </a:solidFill>
          <a:ln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961120" y="3794760"/>
            <a:ext cx="2286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E53935"/>
                </a:solidFill>
              </a:defRPr>
            </a:pPr>
            <a:r>
              <a:t>∞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961120" y="43891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Scalability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4 / 16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🏗️ Modul Utama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6366F1"/>
                </a:solidFill>
              </a:defRPr>
            </a:pPr>
            <a:r>
              <a:t>📋 Manajemen 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45720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• 🏩 Allotment Hotel</a:t>
            </a:r>
            <a:br/>
            <a:r>
              <a:t>• 👥 Manifest Jamaah</a:t>
            </a:r>
            <a:br/>
            <a:r>
              <a:t>• 🛏️ Rooming List + Auto Assign</a:t>
            </a:r>
            <a:br/>
            <a:r>
              <a:t>• 👨‍👩‍👧‍👦 Kloter/Grup</a:t>
            </a:r>
            <a:br/>
            <a:r>
              <a:t>• 📄 Visa &amp; Dokumen Tracking</a:t>
            </a:r>
            <a:br/>
            <a:r>
              <a:t>• ✈️ Paket Umroh</a:t>
            </a:r>
            <a:br/>
            <a:r>
              <a:t>• 🚌 Transport</a:t>
            </a:r>
            <a:br/>
            <a:r>
              <a:t>• ❤️ Kesehatan Jamaah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11887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8B5CF6"/>
                </a:solidFill>
              </a:defRPr>
            </a:pPr>
            <a:r>
              <a:t>💰 Operasional &amp; Keuangan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645920"/>
            <a:ext cx="45720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• 💵 Tracking Pembayaran</a:t>
            </a:r>
            <a:br/>
            <a:r>
              <a:t>• 📱 WhatsApp Broadcast</a:t>
            </a:r>
            <a:br/>
            <a:r>
              <a:t>• 📈 Laporan &amp; Analytics</a:t>
            </a:r>
            <a:br/>
            <a:r>
              <a:t>• 🧾 Invoice PDF Generator</a:t>
            </a:r>
            <a:br/>
            <a:r>
              <a:t>• 📅 Kalender Interaktif</a:t>
            </a:r>
            <a:br/>
            <a:r>
              <a:t>• 📷 Paspor OCR Scanner</a:t>
            </a:r>
            <a:br/>
            <a:r>
              <a:t>• 💱 Multi-Currency (SAR+IDR)</a:t>
            </a:r>
            <a:br/>
            <a:r>
              <a:t>• 🗄️ Auto Backup Database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5 / 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🌐 Portal Self-Service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371600"/>
            <a:ext cx="3474720" cy="411480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50876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🧑‍🤝‍🧑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0116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🧑‍🤝‍🧑 Portal Jamaah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468880"/>
            <a:ext cx="3108960" cy="2834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Login: Email + Nomor Paspor</a:t>
            </a:r>
            <a:br/>
            <a:br/>
            <a:r>
              <a:t>• Lihat data diri &amp; paket</a:t>
            </a:r>
            <a:br/>
            <a:r>
              <a:t>• Info kloter &amp; jadwal</a:t>
            </a:r>
            <a:br/>
            <a:r>
              <a:t>• Status dokumen</a:t>
            </a:r>
            <a:br/>
            <a:r>
              <a:t>• Riwayat kesehatan</a:t>
            </a:r>
            <a:br/>
            <a:r>
              <a:t>• Jadwal transport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97680" y="1371600"/>
            <a:ext cx="3474720" cy="411480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80560" y="150876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0" y="20116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🤝 Portal Agen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80560" y="2468880"/>
            <a:ext cx="3108960" cy="2834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Login: Email + Password</a:t>
            </a:r>
            <a:br/>
            <a:br/>
            <a:r>
              <a:t>• Tambah jamaah baru</a:t>
            </a:r>
            <a:br/>
            <a:r>
              <a:t>• Lihat daftar jamaah</a:t>
            </a:r>
            <a:br/>
            <a:r>
              <a:t>• Statistik pendapatan</a:t>
            </a:r>
            <a:br/>
            <a:r>
              <a:t>• Perhitungan komisi</a:t>
            </a:r>
            <a:br/>
            <a:r>
              <a:t>• Self-service 24/7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0" y="1371600"/>
            <a:ext cx="3474720" cy="411480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12480" y="150876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🎫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0" y="201168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🎫 QR Check-in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0" y="2468880"/>
            <a:ext cx="3108960" cy="2834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Scan via Kamera/HP</a:t>
            </a:r>
            <a:br/>
            <a:br/>
            <a:r>
              <a:t>• 7 tipe event</a:t>
            </a:r>
            <a:br/>
            <a:r>
              <a:t>• Verifikasi real-time</a:t>
            </a:r>
            <a:br/>
            <a:r>
              <a:t>• Catat waktu otomatis</a:t>
            </a:r>
            <a:br/>
            <a:r>
              <a:t>• Status: active → used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6 / 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🔄 Alur Kerja Registrasi Jamaah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2286000"/>
            <a:ext cx="1645920" cy="1097280"/>
          </a:xfrm>
          <a:prstGeom prst="roundRect">
            <a:avLst/>
          </a:prstGeom>
          <a:solidFill>
            <a:srgbClr val="1A1A4E"/>
          </a:solidFill>
          <a:ln w="254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246888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6366F1"/>
                </a:solidFill>
              </a:defRPr>
            </a:pPr>
            <a:r>
              <a:t>📝 Input Data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4560" y="2560320"/>
            <a:ext cx="182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6366F1"/>
                </a:solidFill>
              </a:defRPr>
            </a:pPr>
            <a:r>
              <a:t>→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377440" y="2286000"/>
            <a:ext cx="1645920" cy="1097280"/>
          </a:xfrm>
          <a:prstGeom prst="roundRect">
            <a:avLst/>
          </a:prstGeom>
          <a:solidFill>
            <a:srgbClr val="1A1A4E"/>
          </a:solidFill>
          <a:ln w="254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377440" y="246888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8B5CF6"/>
                </a:solidFill>
              </a:defRPr>
            </a:pPr>
            <a:r>
              <a:t>📷 Scan Paspor (OCR)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0" y="2560320"/>
            <a:ext cx="182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6366F1"/>
                </a:solidFill>
              </a:defRPr>
            </a:pPr>
            <a:r>
              <a:t>→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97680" y="2286000"/>
            <a:ext cx="1645920" cy="1097280"/>
          </a:xfrm>
          <a:prstGeom prst="roundRect">
            <a:avLst/>
          </a:prstGeom>
          <a:solidFill>
            <a:srgbClr val="1A1A4E"/>
          </a:solidFill>
          <a:ln w="254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297680" y="246888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59E0B"/>
                </a:solidFill>
              </a:defRPr>
            </a:pPr>
            <a:r>
              <a:t>📄 Upload Dokumen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35040" y="2560320"/>
            <a:ext cx="182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6366F1"/>
                </a:solidFill>
              </a:defRPr>
            </a:pPr>
            <a:r>
              <a:t>→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7920" y="2286000"/>
            <a:ext cx="1645920" cy="1097280"/>
          </a:xfrm>
          <a:prstGeom prst="roundRect">
            <a:avLst/>
          </a:prstGeom>
          <a:solidFill>
            <a:srgbClr val="1A1A4E"/>
          </a:solidFill>
          <a:ln w="25400">
            <a:solidFill>
              <a:srgbClr val="43A04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217920" y="246888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43A047"/>
                </a:solidFill>
              </a:defRPr>
            </a:pPr>
            <a:r>
              <a:t>🛏️ Auto Assign Kamar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55280" y="2560320"/>
            <a:ext cx="182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6366F1"/>
                </a:solidFill>
              </a:defRPr>
            </a:pPr>
            <a:r>
              <a:t>→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38160" y="2286000"/>
            <a:ext cx="1645920" cy="1097280"/>
          </a:xfrm>
          <a:prstGeom prst="roundRect">
            <a:avLst/>
          </a:prstGeom>
          <a:solidFill>
            <a:srgbClr val="1A1A4E"/>
          </a:solidFill>
          <a:ln w="25400">
            <a:solidFill>
              <a:srgbClr val="E5393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38160" y="246888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E53935"/>
                </a:solidFill>
              </a:defRPr>
            </a:pPr>
            <a:r>
              <a:t>💵 Pembayaran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875520" y="2560320"/>
            <a:ext cx="182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6366F1"/>
                </a:solidFill>
              </a:defRPr>
            </a:pPr>
            <a:r>
              <a:t>→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0058400" y="2286000"/>
            <a:ext cx="1645920" cy="1097280"/>
          </a:xfrm>
          <a:prstGeom prst="roundRect">
            <a:avLst/>
          </a:prstGeom>
          <a:solidFill>
            <a:srgbClr val="1A1A4E"/>
          </a:solidFill>
          <a:ln w="254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058400" y="2468880"/>
            <a:ext cx="1645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6366F1"/>
                </a:solidFill>
              </a:defRPr>
            </a:pPr>
            <a:r>
              <a:t>🎫 Generate QR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41148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</a:defRPr>
            </a:pPr>
            <a:r>
              <a:t>Proses yang sebelumnya manual &amp; memakan waktu berjam-jam, sekarang bisa dilakukan dalam hitungan menit dengan sistem otomatis.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7 / 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⭐ Fitur Unggulan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188720"/>
            <a:ext cx="3474720" cy="201168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32588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📷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82880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📷 OCR Paspor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8600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Scan paspor → otomatis</a:t>
            </a:r>
            <a:br/>
            <a:r>
              <a:t>ekstrak nama, nomor paspor,</a:t>
            </a:r>
            <a:br/>
            <a:r>
              <a:t>tanggal lahir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97680" y="1188720"/>
            <a:ext cx="3474720" cy="201168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80560" y="132588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0560" y="182880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🔄 Auto Assign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80560" y="228600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Satu klik → sistem</a:t>
            </a:r>
            <a:br/>
            <a:r>
              <a:t>otomatis menempatkan</a:t>
            </a:r>
            <a:br/>
            <a:r>
              <a:t>jamaah ke kamar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0" y="1188720"/>
            <a:ext cx="3474720" cy="201168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12480" y="1325880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💱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12480" y="182880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💱 Multi-Currency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0" y="228600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Harga tampil SAR + IDR</a:t>
            </a:r>
            <a:br/>
            <a:r>
              <a:t>Kurs otomatis dari API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3474720"/>
            <a:ext cx="3474720" cy="201168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3611879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🧾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411480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🧾 Invoice PDF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57200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Generate invoice PDF</a:t>
            </a:r>
            <a:br/>
            <a:r>
              <a:t>dengan TCPDF, siap</a:t>
            </a:r>
            <a:br/>
            <a:r>
              <a:t>cetak/kirim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297680" y="3474720"/>
            <a:ext cx="3474720" cy="201168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480560" y="3611879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📱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80560" y="411480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📱 WhatsApp Blast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80560" y="457200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Kirim pesan massal</a:t>
            </a:r>
            <a:br/>
            <a:r>
              <a:t>ke semua jamaah</a:t>
            </a:r>
            <a:br/>
            <a:r>
              <a:t>per kloter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229600" y="3474720"/>
            <a:ext cx="3474720" cy="2011680"/>
          </a:xfrm>
          <a:prstGeom prst="roundRect">
            <a:avLst/>
          </a:prstGeom>
          <a:solidFill>
            <a:srgbClr val="1A1A4E"/>
          </a:solidFill>
          <a:ln w="12700">
            <a:solidFill>
              <a:srgbClr val="3333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412480" y="3611879"/>
            <a:ext cx="731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FFFFFF"/>
                </a:solidFill>
              </a:defRPr>
            </a:pPr>
            <a:r>
              <a:t>📅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12480" y="411480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366F1"/>
                </a:solidFill>
              </a:defRPr>
            </a:pPr>
            <a:r>
              <a:t>📅 Kalender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12480" y="457200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FullCalendar.js</a:t>
            </a:r>
            <a:br/>
            <a:r>
              <a:t>jadwal check-in/out,</a:t>
            </a:r>
            <a:br/>
            <a:r>
              <a:t>transport, acara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8 / 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</a:defRPr>
            </a:pPr>
            <a:r>
              <a:t>🎫 QR Check-in System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6366F1"/>
                </a:solidFill>
              </a:defRPr>
            </a:pPr>
            <a:r>
              <a:t>Cara Kerja: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1874519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1. Admin generate QR per jamaah + tipe event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37744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2. QR Code ditampilkan (print/screenshot)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88036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3. Di lokasi: scan via HP/tablet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38328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4. Sistem verifikasi token valid/tidak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8862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5. Status berubah: active → 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43891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E0E7FF"/>
                </a:solidFill>
              </a:defRPr>
            </a:pPr>
            <a:r>
              <a:t>6. Waktu check-in tercatat otomatis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0" y="1828800"/>
            <a:ext cx="3200400" cy="3200400"/>
          </a:xfrm>
          <a:prstGeom prst="roundRect">
            <a:avLst/>
          </a:prstGeom>
          <a:solidFill>
            <a:srgbClr val="FFFFFF"/>
          </a:solidFill>
          <a:ln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0" y="2926080"/>
            <a:ext cx="3200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333333"/>
                </a:solidFill>
              </a:defRPr>
            </a:pPr>
            <a:r>
              <a:t>📱 QR Code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5303520"/>
            <a:ext cx="3657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</a:defRPr>
            </a:pPr>
            <a:r>
              <a:t>7 tipe event: Check-in/out Hotel, Bandara, Ziarah, Makan, Transport, Acara/Kajian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62179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4466"/>
                </a:solidFill>
              </a:defRPr>
            </a:pPr>
            <a:r>
              <a:t>9 / 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